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5" r:id="rId5"/>
  </p:sldMasterIdLst>
  <p:notesMasterIdLst>
    <p:notesMasterId r:id="rId13"/>
  </p:notesMasterIdLst>
  <p:handoutMasterIdLst>
    <p:handoutMasterId r:id="rId14"/>
  </p:handoutMasterIdLst>
  <p:sldIdLst>
    <p:sldId id="374" r:id="rId6"/>
    <p:sldId id="367" r:id="rId7"/>
    <p:sldId id="371" r:id="rId8"/>
    <p:sldId id="366" r:id="rId9"/>
    <p:sldId id="370" r:id="rId10"/>
    <p:sldId id="369" r:id="rId11"/>
    <p:sldId id="368" r:id="rId12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628EC94-3AC8-494D-A38C-4E654CEA758D}">
          <p14:sldIdLst>
            <p14:sldId id="374"/>
            <p14:sldId id="367"/>
            <p14:sldId id="371"/>
            <p14:sldId id="366"/>
            <p14:sldId id="370"/>
            <p14:sldId id="369"/>
            <p14:sldId id="368"/>
          </p14:sldIdLst>
        </p14:section>
        <p14:section name="Naamloze sectie" id="{F7D69793-ACE5-4DD6-A1BF-86240932BF1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2" pos="158" userDrawn="1">
          <p15:clr>
            <a:srgbClr val="A4A3A4"/>
          </p15:clr>
        </p15:guide>
        <p15:guide id="3" orient="horz" pos="667" userDrawn="1">
          <p15:clr>
            <a:srgbClr val="A4A3A4"/>
          </p15:clr>
        </p15:guide>
        <p15:guide id="4" orient="horz" pos="985" userDrawn="1">
          <p15:clr>
            <a:srgbClr val="A4A3A4"/>
          </p15:clr>
        </p15:guide>
        <p15:guide id="5" orient="horz" pos="237" userDrawn="1">
          <p15:clr>
            <a:srgbClr val="A4A3A4"/>
          </p15:clr>
        </p15:guide>
        <p15:guide id="6" pos="5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s, Wouter" initials="BW" lastIdx="4" clrIdx="0"/>
  <p:cmAuthor id="1" name="Versteeg, Thom" initials="VT" lastIdx="8" clrIdx="1"/>
  <p:cmAuthor id="2" name="Bas Braam" initials="BB" lastIdx="21" clrIdx="2"/>
  <p:cmAuthor id="3" name="Rieken, Sander" initials="RS" lastIdx="1" clrIdx="3">
    <p:extLst>
      <p:ext uri="{19B8F6BF-5375-455C-9EA6-DF929625EA0E}">
        <p15:presenceInfo xmlns:p15="http://schemas.microsoft.com/office/powerpoint/2012/main" userId="S-1-5-21-1213303737-1786771823-1669754145-234137" providerId="AD"/>
      </p:ext>
    </p:extLst>
  </p:cmAuthor>
  <p:cmAuthor id="4" name="Nancy en Edwin Groot-Kabalt" initials="NeEGK" lastIdx="5" clrIdx="4">
    <p:extLst>
      <p:ext uri="{19B8F6BF-5375-455C-9EA6-DF929625EA0E}">
        <p15:presenceInfo xmlns:p15="http://schemas.microsoft.com/office/powerpoint/2012/main" userId="de24e76cc627adc5" providerId="Windows Live"/>
      </p:ext>
    </p:extLst>
  </p:cmAuthor>
  <p:cmAuthor id="5" name="Wendy Dubbeld" initials="WD" lastIdx="1" clrIdx="5">
    <p:extLst>
      <p:ext uri="{19B8F6BF-5375-455C-9EA6-DF929625EA0E}">
        <p15:presenceInfo xmlns:p15="http://schemas.microsoft.com/office/powerpoint/2012/main" userId="S::wendy@dubbeldwarsadvies.nl::055a156a-711b-4a86-8666-e295b37a8d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8"/>
    <a:srgbClr val="FDD339"/>
    <a:srgbClr val="D60B7D"/>
    <a:srgbClr val="FF40FF"/>
    <a:srgbClr val="009E00"/>
    <a:srgbClr val="FF9900"/>
    <a:srgbClr val="1D2265"/>
    <a:srgbClr val="00CC00"/>
    <a:srgbClr val="BC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Stijl, donker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 autoAdjust="0"/>
    <p:restoredTop sz="90960" autoAdjust="0"/>
  </p:normalViewPr>
  <p:slideViewPr>
    <p:cSldViewPr snapToGrid="0" snapToObjects="1">
      <p:cViewPr varScale="1">
        <p:scale>
          <a:sx n="137" d="100"/>
          <a:sy n="137" d="100"/>
        </p:scale>
        <p:origin x="1068" y="114"/>
      </p:cViewPr>
      <p:guideLst>
        <p:guide orient="horz" pos="2119"/>
        <p:guide pos="158"/>
        <p:guide orient="horz" pos="667"/>
        <p:guide orient="horz" pos="985"/>
        <p:guide orient="horz" pos="237"/>
        <p:guide pos="5624"/>
      </p:guideLst>
    </p:cSldViewPr>
  </p:slideViewPr>
  <p:outlineViewPr>
    <p:cViewPr>
      <p:scale>
        <a:sx n="33" d="100"/>
        <a:sy n="33" d="100"/>
      </p:scale>
      <p:origin x="53" y="184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32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 Lander" userId="f15aa96f-05c6-4e82-9869-92c5e1e59cef" providerId="ADAL" clId="{248CAC84-71BB-4A85-ABDA-D36409DF9078}"/>
    <pc:docChg chg="delSld modSection">
      <pc:chgData name="Vincent Lander" userId="f15aa96f-05c6-4e82-9869-92c5e1e59cef" providerId="ADAL" clId="{248CAC84-71BB-4A85-ABDA-D36409DF9078}" dt="2022-09-19T13:01:27.936" v="0" actId="2696"/>
      <pc:docMkLst>
        <pc:docMk/>
      </pc:docMkLst>
      <pc:sldChg chg="del">
        <pc:chgData name="Vincent Lander" userId="f15aa96f-05c6-4e82-9869-92c5e1e59cef" providerId="ADAL" clId="{248CAC84-71BB-4A85-ABDA-D36409DF9078}" dt="2022-09-19T13:01:27.936" v="0" actId="2696"/>
        <pc:sldMkLst>
          <pc:docMk/>
          <pc:sldMk cId="181704246" sldId="3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40A97-E323-40B1-8C3D-7975B7431BDC}" type="datetimeFigureOut">
              <a:rPr lang="nl-NL" smtClean="0"/>
              <a:t>19-9-2022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7D41C-0D01-454C-8015-9FB18A1A58C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58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B47DE-4336-4FFF-91EE-0D1416C679BC}" type="datetimeFigureOut">
              <a:rPr lang="nl-NL" smtClean="0"/>
              <a:t>19-9-2022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71C4F-5A2D-47BD-881E-C3C70F637D7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222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6075E-5F11-4165-B5D3-8C41787FF35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44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4572ACC-58BA-42D0-9C49-C2106B05B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" y="0"/>
            <a:ext cx="913942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719" y="398351"/>
            <a:ext cx="7400449" cy="3680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719" y="799489"/>
            <a:ext cx="7400449" cy="30425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2929728" y="4524755"/>
            <a:ext cx="5278439" cy="2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lang="nl-NL" sz="12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lang="nl-NL" sz="140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nl-NL" dirty="0"/>
              <a:t>Namen auteurs</a:t>
            </a:r>
          </a:p>
        </p:txBody>
      </p:sp>
      <p:sp>
        <p:nvSpPr>
          <p:cNvPr id="14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806400" y="4517611"/>
            <a:ext cx="1836000" cy="216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lang="nl-NL" sz="12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lang="nl-NL" sz="140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nl-NL" dirty="0" err="1"/>
              <a:t>Rapportnr</a:t>
            </a:r>
            <a:endParaRPr lang="nl-NL" dirty="0"/>
          </a:p>
        </p:txBody>
      </p:sp>
      <p:sp>
        <p:nvSpPr>
          <p:cNvPr id="15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2936572" y="4738273"/>
            <a:ext cx="1836000" cy="216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lang="nl-NL" sz="12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lang="nl-NL" sz="140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3590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9397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hoek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97269"/>
            <a:ext cx="6605451" cy="33395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hier voor titel (max 1 regel)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78706"/>
            <a:ext cx="8211015" cy="34037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  <a:tabLst>
                <a:tab pos="714375" algn="l"/>
                <a:tab pos="6908800" algn="r"/>
              </a:tabLst>
              <a:defRPr sz="1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tabLst>
                <a:tab pos="714375" algn="l"/>
                <a:tab pos="6908800" algn="r"/>
              </a:tabLst>
              <a:defRPr sz="10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60000" indent="-1800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tabLst>
                <a:tab pos="714375" algn="l"/>
                <a:tab pos="6908800" algn="r"/>
              </a:tabLst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40000" indent="-1800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714375" algn="l"/>
                <a:tab pos="6908800" algn="r"/>
              </a:tabLst>
              <a:defRPr sz="1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Font typeface="+mj-lt"/>
              <a:buNone/>
              <a:defRPr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798" y="186333"/>
            <a:ext cx="1134000" cy="247850"/>
          </a:xfrm>
          <a:prstGeom prst="rect">
            <a:avLst/>
          </a:prstGeom>
        </p:spPr>
      </p:pic>
      <p:sp>
        <p:nvSpPr>
          <p:cNvPr id="14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31830" y="4745894"/>
            <a:ext cx="726676" cy="265377"/>
          </a:xfrm>
        </p:spPr>
        <p:txBody>
          <a:bodyPr/>
          <a:lstStyle>
            <a:lvl1pPr>
              <a:defRPr>
                <a:solidFill>
                  <a:srgbClr val="1D2265"/>
                </a:solidFill>
              </a:defRPr>
            </a:lvl1pPr>
          </a:lstStyle>
          <a:p>
            <a:fld id="{52236286-4DC8-46DE-9269-8F728FBC064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7357ECC-75B2-4B22-9261-8D4FE87CECE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61326" y="542061"/>
            <a:ext cx="6875016" cy="252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0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2FFE93-101E-4C60-AF53-6C832FCE4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" y="0"/>
            <a:ext cx="9139428" cy="5143500"/>
          </a:xfrm>
          <a:prstGeom prst="rect">
            <a:avLst/>
          </a:prstGeom>
        </p:spPr>
      </p:pic>
      <p:sp>
        <p:nvSpPr>
          <p:cNvPr id="7" name="Tekstvak 17"/>
          <p:cNvSpPr txBox="1"/>
          <p:nvPr userDrawn="1"/>
        </p:nvSpPr>
        <p:spPr>
          <a:xfrm>
            <a:off x="6169820" y="2200267"/>
            <a:ext cx="2276475" cy="204550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nl-NL" sz="900" b="1" dirty="0">
                <a:solidFill>
                  <a:srgbClr val="FFFFFF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ALGEMEEN</a:t>
            </a:r>
            <a:endParaRPr lang="nl-NL" sz="9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nl-NL" sz="900" dirty="0">
                <a:solidFill>
                  <a:srgbClr val="FFFFFF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Office +31 263 56 94 08</a:t>
            </a:r>
            <a:endParaRPr lang="nl-NL" sz="9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nl-NL" sz="900" dirty="0">
                <a:solidFill>
                  <a:srgbClr val="FFFFFF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info@ksandr.org</a:t>
            </a:r>
            <a:endParaRPr lang="nl-NL" sz="9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nl-NL" sz="900" dirty="0">
                <a:solidFill>
                  <a:srgbClr val="FFFFFF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administratie@ksandr.org</a:t>
            </a:r>
            <a:endParaRPr lang="nl-NL" sz="9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nl-NL" sz="900" dirty="0">
                <a:solidFill>
                  <a:srgbClr val="FFFFFF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www.ksandr.org</a:t>
            </a:r>
            <a:endParaRPr lang="nl-NL" sz="9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nl-NL" sz="900" dirty="0">
                <a:solidFill>
                  <a:srgbClr val="FFFFFF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nl-NL" sz="900" b="1" dirty="0">
                <a:solidFill>
                  <a:srgbClr val="FFFFFF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BEZOEKADRES</a:t>
            </a:r>
            <a:endParaRPr lang="nl-NL" sz="9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nl-NL" sz="900" dirty="0">
                <a:solidFill>
                  <a:srgbClr val="FFFFFF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Utrechtseweg 310 </a:t>
            </a:r>
            <a:endParaRPr lang="nl-NL" sz="9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nl-NL" sz="900" dirty="0">
                <a:solidFill>
                  <a:srgbClr val="FFFFFF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kantoorgebouw B42</a:t>
            </a:r>
            <a:endParaRPr lang="nl-NL" sz="9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nl-NL" sz="900" dirty="0">
                <a:solidFill>
                  <a:srgbClr val="FFFFFF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6812 AR Arnhem</a:t>
            </a:r>
            <a:endParaRPr lang="nl-NL" sz="9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1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75AC-FFD4-7B49-A65E-27FBD428437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60B2-D19F-B141-ACE9-0954F0BB55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7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42359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7269"/>
            <a:ext cx="6605451" cy="7084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980916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8116" y="4764408"/>
            <a:ext cx="533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accent2"/>
                </a:solidFill>
              </a:defRPr>
            </a:lvl1pPr>
          </a:lstStyle>
          <a:p>
            <a:fld id="{20892AC7-6A2B-9744-B400-77100F311D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3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75AC-FFD4-7B49-A65E-27FBD428437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F60B2-D19F-B141-ACE9-0954F0BB55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95400" y="154240"/>
            <a:ext cx="7446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0070C0"/>
                </a:solidFill>
              </a:rPr>
              <a:t>Werksessie Herinzet</a:t>
            </a:r>
          </a:p>
          <a:p>
            <a:pPr algn="ctr"/>
            <a:r>
              <a:rPr lang="nl-NL" sz="2400" b="1" dirty="0">
                <a:solidFill>
                  <a:srgbClr val="0070C0"/>
                </a:solidFill>
              </a:rPr>
              <a:t>Samenwerking tussen leveranciers en netbeheerders</a:t>
            </a:r>
          </a:p>
          <a:p>
            <a:pPr algn="ctr">
              <a:defRPr/>
            </a:pPr>
            <a:endParaRPr lang="nl-NL" altLang="nl-NL" sz="2400" b="1" kern="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850606" y="4534861"/>
            <a:ext cx="1488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kern="0" dirty="0">
                <a:solidFill>
                  <a:srgbClr val="003760"/>
                </a:solidFill>
                <a:latin typeface="Arial" charset="0"/>
              </a:rPr>
              <a:t>20 juni 2016</a:t>
            </a:r>
            <a:endParaRPr lang="nl-NL" dirty="0">
              <a:solidFill>
                <a:srgbClr val="00376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9567" t="24817" r="17472" b="28287"/>
          <a:stretch/>
        </p:blipFill>
        <p:spPr>
          <a:xfrm>
            <a:off x="1" y="1314448"/>
            <a:ext cx="9143999" cy="38290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E07B6C6-EAC7-4573-B87C-27A7DDC99ED1}"/>
              </a:ext>
            </a:extLst>
          </p:cNvPr>
          <p:cNvSpPr txBox="1"/>
          <p:nvPr/>
        </p:nvSpPr>
        <p:spPr>
          <a:xfrm>
            <a:off x="-71886" y="4841990"/>
            <a:ext cx="241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</a:rPr>
              <a:t>16 september 2022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3FC0E3-48DC-8787-7F85-5E5BB8051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090" y="18007"/>
            <a:ext cx="1296441" cy="129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5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D6B7D-79F8-B54C-A4EE-1021B60F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 voor deze werksessie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ACFB65-3496-2747-B7FB-7663A1E30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</a:rPr>
              <a:t>Grondstoffen worden schaarser en duurder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</a:rPr>
              <a:t>We willen en moeten CO</a:t>
            </a:r>
            <a:r>
              <a:rPr lang="nl-NL" sz="2000" b="0" baseline="-25000" dirty="0">
                <a:solidFill>
                  <a:schemeClr val="tx1"/>
                </a:solidFill>
              </a:rPr>
              <a:t>2</a:t>
            </a:r>
            <a:r>
              <a:rPr lang="nl-NL" sz="2000" b="0" dirty="0">
                <a:solidFill>
                  <a:schemeClr val="tx1"/>
                </a:solidFill>
              </a:rPr>
              <a:t>-uitstoot beperken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</a:rPr>
              <a:t>Maakbaarheid en klanttevredenheid blijven essentieel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</a:rPr>
              <a:t>Herinzet draagt aan al deze aspecten bij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</a:rPr>
              <a:t>Samenwerking tussen leveranciers en netbeheerders kan bijdragen aan verdere uitbreiding van herinzet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nl-NL" sz="2000" dirty="0">
                <a:solidFill>
                  <a:schemeClr val="tx1"/>
                </a:solidFill>
              </a:rPr>
              <a:t>Welke mogelijkheden zien leveranciers met betrekking tot herinzet?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DFC099-427E-5047-9673-1D6FF491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262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D6B7D-79F8-B54C-A4EE-1021B60F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is een werksessie, dus: aan de slag!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ACFB65-3496-2747-B7FB-7663A1E30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</a:rPr>
              <a:t>10 minuten in gesprek over de vraag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</a:rPr>
              <a:t>Daarna een korte plenaire terugkoppeling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</a:rPr>
              <a:t>Volgende vraag, zelfde scenario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</a:rPr>
              <a:t>Tussendoor: delen van ervaringen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2000" b="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DFC099-427E-5047-9673-1D6FF491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872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1DE0F-3637-8549-AF3B-C31C2361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op dit moment?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E04FAC-EC62-174E-8773-C7B3ECF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6" name="Graphic 5" descr="Vraagteken met effen opvulling">
            <a:extLst>
              <a:ext uri="{FF2B5EF4-FFF2-40B4-BE49-F238E27FC236}">
                <a16:creationId xmlns:a16="http://schemas.microsoft.com/office/drawing/2014/main" id="{6C9AEB4D-6B8D-964D-907B-AA36149E4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4554" y="1149907"/>
            <a:ext cx="2588080" cy="25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7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B3AAA-025B-1847-88F8-E659D2CF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4981F8-6493-0C4B-98AD-9A7A0B1A4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6348"/>
            <a:ext cx="8211015" cy="3096098"/>
          </a:xfrm>
        </p:spPr>
        <p:txBody>
          <a:bodyPr/>
          <a:lstStyle/>
          <a:p>
            <a:pPr algn="ctr"/>
            <a:r>
              <a:rPr lang="nl-NL" sz="3600" dirty="0">
                <a:solidFill>
                  <a:schemeClr val="tx1"/>
                </a:solidFill>
              </a:rPr>
              <a:t>Welke ontwikkelingen zie je vanuit jouw bedrijf die een impact (gaan) hebben op herinzet en revisie?</a:t>
            </a:r>
          </a:p>
          <a:p>
            <a:pPr algn="ctr"/>
            <a:endParaRPr lang="nl-NL" sz="3600" b="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B52407-05B7-D44E-9290-E61A5727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561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B3AAA-025B-1847-88F8-E659D2CF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4981F8-6493-0C4B-98AD-9A7A0B1A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sz="3600" dirty="0">
                <a:solidFill>
                  <a:schemeClr val="tx1"/>
                </a:solidFill>
              </a:rPr>
              <a:t>Voor welke componenten en onder welke condities is herinzet en revisie zinvol vanuit het oogpunt van leveranciers?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B52407-05B7-D44E-9290-E61A5727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3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B3AAA-025B-1847-88F8-E659D2CF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4981F8-6493-0C4B-98AD-9A7A0B1A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sz="3600" dirty="0">
                <a:solidFill>
                  <a:schemeClr val="tx1"/>
                </a:solidFill>
              </a:rPr>
              <a:t>Welke rol(</a:t>
            </a:r>
            <a:r>
              <a:rPr lang="nl-NL" sz="3600" dirty="0" err="1">
                <a:solidFill>
                  <a:schemeClr val="tx1"/>
                </a:solidFill>
              </a:rPr>
              <a:t>len</a:t>
            </a:r>
            <a:r>
              <a:rPr lang="nl-NL" sz="3600" dirty="0">
                <a:solidFill>
                  <a:schemeClr val="tx1"/>
                </a:solidFill>
              </a:rPr>
              <a:t>) kunnen en willen leveranciers spelen met betrekking tot herinzet?</a:t>
            </a:r>
          </a:p>
          <a:p>
            <a:pPr algn="ctr"/>
            <a:endParaRPr lang="nl-NL" sz="3600" b="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B52407-05B7-D44E-9290-E61A5727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9410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umBmVVSauzlIUYBGEsg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cntjTWQi2VtZw4O2BrSQ"/>
</p:tagLst>
</file>

<file path=ppt/theme/theme1.xml><?xml version="1.0" encoding="utf-8"?>
<a:theme xmlns:a="http://schemas.openxmlformats.org/drawingml/2006/main" name="Office Theme">
  <a:themeElements>
    <a:clrScheme name="Ksandr">
      <a:dk1>
        <a:sysClr val="windowText" lastClr="000000"/>
      </a:dk1>
      <a:lt1>
        <a:sysClr val="window" lastClr="FFFFFF"/>
      </a:lt1>
      <a:dk2>
        <a:srgbClr val="0088C1"/>
      </a:dk2>
      <a:lt2>
        <a:srgbClr val="F2F2F2"/>
      </a:lt2>
      <a:accent1>
        <a:srgbClr val="0088C1"/>
      </a:accent1>
      <a:accent2>
        <a:srgbClr val="261B63"/>
      </a:accent2>
      <a:accent3>
        <a:srgbClr val="EEF6FC"/>
      </a:accent3>
      <a:accent4>
        <a:srgbClr val="0088C1"/>
      </a:accent4>
      <a:accent5>
        <a:srgbClr val="261B63"/>
      </a:accent5>
      <a:accent6>
        <a:srgbClr val="EEF6F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>
          <a:defRPr sz="24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286700-779e-4ff9-aab9-e522a4c1b3e6" xsi:nil="true"/>
    <lcf76f155ced4ddcb4097134ff3c332f xmlns="ba4b7d8f-b6e1-4948-8ee7-d8ad26a33ac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7DA7778B38374396ADA1A6E6B8901D" ma:contentTypeVersion="16" ma:contentTypeDescription="Een nieuw document maken." ma:contentTypeScope="" ma:versionID="b178f30120dc7b8b4b9709a318b0cd5e">
  <xsd:schema xmlns:xsd="http://www.w3.org/2001/XMLSchema" xmlns:xs="http://www.w3.org/2001/XMLSchema" xmlns:p="http://schemas.microsoft.com/office/2006/metadata/properties" xmlns:ns2="ba4b7d8f-b6e1-4948-8ee7-d8ad26a33acb" xmlns:ns3="d3286700-779e-4ff9-aab9-e522a4c1b3e6" targetNamespace="http://schemas.microsoft.com/office/2006/metadata/properties" ma:root="true" ma:fieldsID="251636e2f1b47a9a2cb8300d6b2e9d6b" ns2:_="" ns3:_="">
    <xsd:import namespace="ba4b7d8f-b6e1-4948-8ee7-d8ad26a33acb"/>
    <xsd:import namespace="d3286700-779e-4ff9-aab9-e522a4c1b3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b7d8f-b6e1-4948-8ee7-d8ad26a33a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6f9fb3d-e9f8-4c68-be72-4359417e0c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86700-779e-4ff9-aab9-e522a4c1b3e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d6cb46-5266-4377-817f-7291985ca7d5}" ma:internalName="TaxCatchAll" ma:showField="CatchAllData" ma:web="d3286700-779e-4ff9-aab9-e522a4c1b3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ADA34F-C682-4329-B173-E142B1B152CE}">
  <ds:schemaRefs>
    <ds:schemaRef ds:uri="http://schemas.microsoft.com/office/2006/metadata/properties"/>
    <ds:schemaRef ds:uri="http://www.w3.org/2000/xmlns/"/>
    <ds:schemaRef ds:uri="http://schemas.microsoft.com/office/infopath/2007/PartnerControls"/>
    <ds:schemaRef ds:uri="d3286700-779e-4ff9-aab9-e522a4c1b3e6"/>
    <ds:schemaRef ds:uri="ba4b7d8f-b6e1-4948-8ee7-d8ad26a33acb"/>
  </ds:schemaRefs>
</ds:datastoreItem>
</file>

<file path=customXml/itemProps2.xml><?xml version="1.0" encoding="utf-8"?>
<ds:datastoreItem xmlns:ds="http://schemas.openxmlformats.org/officeDocument/2006/customXml" ds:itemID="{556BDC6A-2D0E-469B-8514-D3B71289B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4b7d8f-b6e1-4948-8ee7-d8ad26a33acb"/>
    <ds:schemaRef ds:uri="d3286700-779e-4ff9-aab9-e522a4c1b3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0CC875-8B39-4503-84C2-D7A81ED3AE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Diavoorstelling (16:9)</PresentationFormat>
  <Paragraphs>30</Paragraphs>
  <Slides>7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1_Office Theme</vt:lpstr>
      <vt:lpstr>think-cell Slide</vt:lpstr>
      <vt:lpstr>PowerPoint-presentatie</vt:lpstr>
      <vt:lpstr>Aanleiding voor deze werksessie</vt:lpstr>
      <vt:lpstr>Het is een werksessie, dus: aan de slag!</vt:lpstr>
      <vt:lpstr>Vragen op dit moment?</vt:lpstr>
      <vt:lpstr>Vraag 1</vt:lpstr>
      <vt:lpstr>Vraag 2</vt:lpstr>
      <vt:lpstr>Vraag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Irina.Melnik@alliander.com;irina.melnik@ksandr.org</dc:creator>
  <cp:lastModifiedBy>Vincent Lander</cp:lastModifiedBy>
  <cp:revision>507</cp:revision>
  <dcterms:created xsi:type="dcterms:W3CDTF">2016-03-17T10:58:42Z</dcterms:created>
  <dcterms:modified xsi:type="dcterms:W3CDTF">2022-09-19T13:01:30Z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0x010100587DA7778B38374396ADA1A6E6B8901D</vt:lpwstr>
  </property>
  <property fmtid="{D5CDD505-2E9C-101B-9397-08002B2CF9AE}" pid="3" name="MediaServiceImageTags">
    <vt:lpwstr/>
  </property>
</Properties>
</file>